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14"/>
      <p:bold r:id="rId15"/>
      <p:italic r:id="rId16"/>
      <p:boldItalic r:id="rId17"/>
    </p:embeddedFont>
    <p:embeddedFont>
      <p:font typeface="Roboto" panose="02000000000000000000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65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6f9035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6f9035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c6f90357f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c6f90357f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e54093271d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e54093271d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6f90357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c6f90357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6f90357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6f90357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6f90357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6f90357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e54093271d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e54093271d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e54093271d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e54093271d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6f90357f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c6f90357f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6f90357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6f90357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6f90357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c6f90357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311700" y="93127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Behavioral Finance</a:t>
            </a:r>
            <a:endParaRPr sz="4200"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311700" y="2020935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Hannah Botens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865500" y="856900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Make Good Choices.</a:t>
            </a:r>
            <a:endParaRPr sz="3100"/>
          </a:p>
        </p:txBody>
      </p:sp>
      <p:sp>
        <p:nvSpPr>
          <p:cNvPr id="124" name="Google Shape;124;p22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Face the emotions.</a:t>
            </a:r>
            <a:endParaRPr sz="2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/>
              <a:t>Understand the impact.</a:t>
            </a:r>
            <a:endParaRPr sz="2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/>
              <a:t>Use your intuition.</a:t>
            </a:r>
            <a:endParaRPr sz="2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/>
              <a:t>Make rational decisions.</a:t>
            </a:r>
            <a:endParaRPr sz="2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Profit.</a:t>
            </a:r>
            <a:endParaRPr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/>
        </p:nvSpPr>
        <p:spPr>
          <a:xfrm>
            <a:off x="256050" y="560775"/>
            <a:ext cx="2064600" cy="6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Merriweather"/>
                <a:ea typeface="Merriweather"/>
                <a:cs typeface="Merriweather"/>
                <a:sym typeface="Merriweather"/>
              </a:rPr>
              <a:t>References</a:t>
            </a:r>
            <a:endParaRPr sz="24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30" name="Google Shape;130;p23"/>
          <p:cNvSpPr txBox="1"/>
          <p:nvPr/>
        </p:nvSpPr>
        <p:spPr>
          <a:xfrm>
            <a:off x="256050" y="1628525"/>
            <a:ext cx="8631900" cy="3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Times New Roman"/>
                <a:ea typeface="Times New Roman"/>
                <a:cs typeface="Times New Roman"/>
                <a:sym typeface="Times New Roman"/>
              </a:rPr>
              <a:t>http://www.jstor.org/stable/41415723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Times New Roman"/>
                <a:ea typeface="Times New Roman"/>
                <a:cs typeface="Times New Roman"/>
                <a:sym typeface="Times New Roman"/>
              </a:rPr>
              <a:t>https://doi.org/10.1111/j.1467-6419.2011.00705.x 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Times New Roman"/>
                <a:ea typeface="Times New Roman"/>
                <a:cs typeface="Times New Roman"/>
                <a:sym typeface="Times New Roman"/>
              </a:rPr>
              <a:t>https://www.sciencedirect.com/science/article/pii/S0927538X03000489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https://citeseerx.ist.psu.edu/document?repid=rep1&amp;type=pdf&amp;doi=f5712ecea9cd5f7dd0682823592a733100113370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400675" y="620600"/>
            <a:ext cx="7737300" cy="9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Behavioral Finance?</a:t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680725" y="2607400"/>
            <a:ext cx="2776500" cy="1156800"/>
          </a:xfrm>
          <a:prstGeom prst="rect">
            <a:avLst/>
          </a:prstGeom>
          <a:solidFill>
            <a:srgbClr val="CCCCCC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Merriweather"/>
                <a:ea typeface="Merriweather"/>
                <a:cs typeface="Merriweather"/>
                <a:sym typeface="Merriweather"/>
              </a:rPr>
              <a:t>Psychology </a:t>
            </a:r>
            <a:endParaRPr sz="29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5094525" y="2607400"/>
            <a:ext cx="3274800" cy="1156800"/>
          </a:xfrm>
          <a:prstGeom prst="rect">
            <a:avLst/>
          </a:prstGeom>
          <a:solidFill>
            <a:srgbClr val="CCCCCC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Merriweather"/>
                <a:ea typeface="Merriweather"/>
                <a:cs typeface="Merriweather"/>
                <a:sym typeface="Merriweather"/>
              </a:rPr>
              <a:t>Limits to arbitrage</a:t>
            </a:r>
            <a:endParaRPr sz="29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3937775" y="2865400"/>
            <a:ext cx="676200" cy="640800"/>
          </a:xfrm>
          <a:prstGeom prst="mathPlus">
            <a:avLst>
              <a:gd name="adj1" fmla="val 2352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7372600" y="4562850"/>
            <a:ext cx="1548300" cy="4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(Ritter)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623400" y="14830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Key Concepts</a:t>
            </a:r>
            <a:endParaRPr sz="5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453675" y="1910100"/>
            <a:ext cx="3704400" cy="132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Loss Aversion</a:t>
            </a:r>
            <a:endParaRPr sz="3400"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Fear of losing is worse than any amount of gain</a:t>
            </a:r>
            <a:endParaRPr sz="29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900"/>
          </a:p>
          <a:p>
            <a:pPr marL="457200" lvl="0" indent="-412750" algn="l" rtl="0">
              <a:spcBef>
                <a:spcPts val="1200"/>
              </a:spcBef>
              <a:spcAft>
                <a:spcPts val="0"/>
              </a:spcAft>
              <a:buSzPts val="2900"/>
              <a:buChar char="➔"/>
            </a:pPr>
            <a:r>
              <a:rPr lang="en" sz="2900"/>
              <a:t>Increases risk </a:t>
            </a:r>
            <a:endParaRPr sz="2900"/>
          </a:p>
        </p:txBody>
      </p:sp>
      <p:sp>
        <p:nvSpPr>
          <p:cNvPr id="86" name="Google Shape;86;p16"/>
          <p:cNvSpPr txBox="1"/>
          <p:nvPr/>
        </p:nvSpPr>
        <p:spPr>
          <a:xfrm>
            <a:off x="7416600" y="4612425"/>
            <a:ext cx="17274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(Chaudhary)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453675" y="1910100"/>
            <a:ext cx="3704400" cy="132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Overconfidence</a:t>
            </a:r>
            <a:endParaRPr sz="3400"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Overestimating ability and intelligence</a:t>
            </a:r>
            <a:endParaRPr sz="29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900"/>
          </a:p>
          <a:p>
            <a:pPr marL="457200" lvl="0" indent="-412750" algn="l" rtl="0">
              <a:spcBef>
                <a:spcPts val="1200"/>
              </a:spcBef>
              <a:spcAft>
                <a:spcPts val="0"/>
              </a:spcAft>
              <a:buSzPts val="2900"/>
              <a:buChar char="➔"/>
            </a:pPr>
            <a:r>
              <a:rPr lang="en" sz="2900"/>
              <a:t>Increases risk </a:t>
            </a:r>
            <a:endParaRPr sz="2900"/>
          </a:p>
        </p:txBody>
      </p:sp>
      <p:sp>
        <p:nvSpPr>
          <p:cNvPr id="93" name="Google Shape;93;p17"/>
          <p:cNvSpPr txBox="1"/>
          <p:nvPr/>
        </p:nvSpPr>
        <p:spPr>
          <a:xfrm>
            <a:off x="7683575" y="4612425"/>
            <a:ext cx="17274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(García)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453675" y="1910100"/>
            <a:ext cx="3704400" cy="132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Over and Under Reaction</a:t>
            </a:r>
            <a:endParaRPr sz="3400"/>
          </a:p>
        </p:txBody>
      </p:sp>
      <p:sp>
        <p:nvSpPr>
          <p:cNvPr id="99" name="Google Shape;99;p18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" sz="2800"/>
              <a:t>Being too optimistic or pessimistic based on expectations of the market</a:t>
            </a:r>
            <a:endParaRPr sz="28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900"/>
          </a:p>
          <a:p>
            <a:pPr marL="457200" lvl="0" indent="-412750" algn="l" rtl="0">
              <a:spcBef>
                <a:spcPts val="1200"/>
              </a:spcBef>
              <a:spcAft>
                <a:spcPts val="0"/>
              </a:spcAft>
              <a:buSzPts val="2900"/>
              <a:buChar char="➔"/>
            </a:pPr>
            <a:r>
              <a:rPr lang="en" sz="2900"/>
              <a:t>Increases bias</a:t>
            </a:r>
            <a:endParaRPr sz="2900"/>
          </a:p>
        </p:txBody>
      </p:sp>
      <p:sp>
        <p:nvSpPr>
          <p:cNvPr id="100" name="Google Shape;100;p18"/>
          <p:cNvSpPr txBox="1"/>
          <p:nvPr/>
        </p:nvSpPr>
        <p:spPr>
          <a:xfrm>
            <a:off x="7683575" y="4612425"/>
            <a:ext cx="17274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(Chaudhary)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498750" y="798600"/>
            <a:ext cx="81465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/>
              <a:t>Regulating vs Separating Emotions</a:t>
            </a:r>
            <a:endParaRPr sz="4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828000" y="1683675"/>
            <a:ext cx="7488000" cy="10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000" b="1"/>
              <a:t>More experience = better regulation</a:t>
            </a:r>
            <a:endParaRPr sz="1600"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2"/>
          </p:nvPr>
        </p:nvSpPr>
        <p:spPr>
          <a:xfrm>
            <a:off x="1110300" y="3006400"/>
            <a:ext cx="6923400" cy="15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/>
              <a:t>Less experienced workers will separate emotions from decisions to make “logical” choices</a:t>
            </a:r>
            <a:endParaRPr sz="2500"/>
          </a:p>
        </p:txBody>
      </p:sp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of Experience</a:t>
            </a: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7070050" y="4618550"/>
            <a:ext cx="1904700" cy="43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(Fenton-O’Creevy)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801375" y="1536400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/>
              <a:t>Why It Matters</a:t>
            </a:r>
            <a:endParaRPr sz="4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On-screen Show (16:9)</PresentationFormat>
  <Paragraphs>39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Merriweather</vt:lpstr>
      <vt:lpstr>Roboto</vt:lpstr>
      <vt:lpstr>Times New Roman</vt:lpstr>
      <vt:lpstr>Arial</vt:lpstr>
      <vt:lpstr>Paradigm</vt:lpstr>
      <vt:lpstr>Behavioral Finance</vt:lpstr>
      <vt:lpstr>What is Behavioral Finance?</vt:lpstr>
      <vt:lpstr>Key Concepts</vt:lpstr>
      <vt:lpstr>Loss Aversion</vt:lpstr>
      <vt:lpstr>Overconfidence</vt:lpstr>
      <vt:lpstr>Over and Under Reaction</vt:lpstr>
      <vt:lpstr>Regulating vs Separating Emotions</vt:lpstr>
      <vt:lpstr>Level of Experience</vt:lpstr>
      <vt:lpstr>Why It Matters</vt:lpstr>
      <vt:lpstr>Make Good Choices.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Finance</dc:title>
  <dc:creator>Hannah Botens</dc:creator>
  <cp:lastModifiedBy>Hannah Botens</cp:lastModifiedBy>
  <cp:revision>1</cp:revision>
  <dcterms:modified xsi:type="dcterms:W3CDTF">2023-07-31T19:26:26Z</dcterms:modified>
</cp:coreProperties>
</file>